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63" r:id="rId7"/>
    <p:sldId id="259" r:id="rId8"/>
    <p:sldId id="264" r:id="rId9"/>
    <p:sldId id="267" r:id="rId10"/>
    <p:sldId id="268" r:id="rId11"/>
    <p:sldId id="265" r:id="rId12"/>
    <p:sldId id="262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94"/>
    <p:restoredTop sz="94556"/>
  </p:normalViewPr>
  <p:slideViewPr>
    <p:cSldViewPr snapToGrid="0" snapToObjects="1">
      <p:cViewPr varScale="1">
        <p:scale>
          <a:sx n="117" d="100"/>
          <a:sy n="117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E1C3-BE27-194E-B7F7-78020F13AF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F9EAE5-1558-BA40-9A18-22D258577A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F4F55-8017-024F-B09E-5E574075C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A588A-DDA6-5046-AF3A-2A2749E0F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1F21F-968D-E444-9042-BD4BDD35D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71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25377-2300-294A-B0FB-A8441FF05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9BAF7-89A4-904B-ADB6-C290AAB977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EF8A3-9B7C-224B-98C7-371BF0ED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59A02-CF89-A141-9B54-6B452B40F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E0447-C13B-F74F-85A0-6E04D422C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063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03F59F-9ADB-B24E-B040-12795C8CAF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06793E-07E3-334E-BF1E-BB8D61DB5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A8768-9E72-5946-AEC1-1D8F49A07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75796-99DC-4B43-A8C5-A18BB6EF8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ED0F9-5443-2D46-B7B1-C18271E5D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14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DDA50-B785-FE42-A524-9683046DF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42925-21EA-2B44-954C-5A509A959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C227A-DE2A-1248-8CA5-664E678C8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499BC-17D3-274D-8985-453352E31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F0C4A-EF64-AF4E-9671-2C4B2B9D1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28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388CA-3406-CC44-A3AD-E62767710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21FA8-9E3B-3145-8425-2ABD9B2DA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C51C40-45FF-7244-B7CD-1CD009BA2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1CCE9-DC73-544E-A8A1-76FED1679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8B6FA-1E0B-D148-89E4-BC4888065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16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7B9EA-3EBD-064F-9C5D-F6D6910B3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EA7F7-162B-B143-8788-7C103EEA73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CEDA2-C433-4040-BB61-97B828ADA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DB80D7-C476-9241-BD75-AAA4B35DF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BF063B-EE6C-FB45-B481-28F11E8EF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3130DE-10A7-7549-A0A6-AD6C1648F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436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1C0B4-4A0E-9746-BB2A-30649881A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A51A1-33D2-EC42-80E5-1D667E2A9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D3781-5C5F-6A46-BA1C-C99486F3A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EEDF0F-CDEA-A341-A2E5-A5AB783348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F36ACE-FE48-984A-81B6-F8E4F02685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DCD2E1-75DF-DF40-9F74-EB067E7CC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3E93D1-22C9-294E-9BC0-7A7CB3E65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B60ABF-99A4-4B4C-9FB1-732F2386A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735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4B9A6-5645-5D44-B16C-2E0D06374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604E24-B21A-5444-B162-EFF4DA40A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ED9CF1-B2EE-134C-A5D1-29DA092A1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194A71-E669-BA49-B3E0-28C37D9AF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425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4AC0FE-1DDF-244E-8A20-565A5E5B2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1EECCE-A211-A34F-AC00-E4ACE0925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DD058-4E51-BE4F-AA60-3B1B2DFAA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25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61252-5C9B-3740-923C-BB5DC93E7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A5D38-BFDC-CE48-AB98-E7DEE3070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29D3E6-E439-514E-807C-F94EB7260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23C3D1-F48A-6745-9DA9-53A84B72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71FA9F-1D26-A447-B6C6-759125AC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07D988-AF5A-224D-A2A1-4A2D4C710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247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92FAF-853F-8040-ADC3-94D2E1EBD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FE5AF-0208-0C4B-94F3-67423C3F0A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C0B355-69F9-3747-9269-B4CE8D6151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8BDF89-20AB-F440-B383-E718BE706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7016C8-AFEB-414B-8D8B-50AE88A08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A6C03-A3AC-574B-BE01-1DA7745C8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87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49357E-3008-3E43-9E4E-D6EDDAA44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5D268D-76C9-5840-9D3B-F30AA4CCAC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54F37-244D-3747-B7BB-F198BC27B9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B5DD5-873A-2949-89F9-63DE0061D49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98AA0-4838-A142-9502-06D411E7D7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F75F9-1C83-B54F-AE3E-8438C45BE4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7C06F-26F8-C84B-8A40-489A5EADF7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84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emf"/><Relationship Id="rId7" Type="http://schemas.openxmlformats.org/officeDocument/2006/relationships/image" Target="../media/image19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11" Type="http://schemas.openxmlformats.org/officeDocument/2006/relationships/image" Target="../media/image23.png"/><Relationship Id="rId5" Type="http://schemas.openxmlformats.org/officeDocument/2006/relationships/image" Target="../media/image13.emf"/><Relationship Id="rId10" Type="http://schemas.openxmlformats.org/officeDocument/2006/relationships/image" Target="../media/image22.png"/><Relationship Id="rId4" Type="http://schemas.openxmlformats.org/officeDocument/2006/relationships/image" Target="../media/image12.emf"/><Relationship Id="rId9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Relationship Id="rId9" Type="http://schemas.openxmlformats.org/officeDocument/2006/relationships/image" Target="../media/image3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4" Type="http://schemas.openxmlformats.org/officeDocument/2006/relationships/image" Target="../media/image36.emf"/><Relationship Id="rId9" Type="http://schemas.openxmlformats.org/officeDocument/2006/relationships/image" Target="../media/image4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F4701-5021-6149-B892-2C309FA39C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0900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use of large self-organizing maps for mass cytometry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EEAC91-B0D5-F244-8972-C83E2174A9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8278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Tyler J Burns, Ph.D.</a:t>
            </a:r>
          </a:p>
          <a:p>
            <a:r>
              <a:rPr lang="en-US" dirty="0"/>
              <a:t>Visiting Scholar for Yvan </a:t>
            </a:r>
            <a:r>
              <a:rPr lang="en-US" dirty="0" err="1"/>
              <a:t>Saeys</a:t>
            </a:r>
            <a:endParaRPr lang="en-US" dirty="0"/>
          </a:p>
          <a:p>
            <a:r>
              <a:rPr lang="en-US" dirty="0"/>
              <a:t>VIB Ghent</a:t>
            </a:r>
          </a:p>
          <a:p>
            <a:r>
              <a:rPr lang="en-US" dirty="0"/>
              <a:t>Computational Biologist, AG Mei</a:t>
            </a:r>
          </a:p>
          <a:p>
            <a:r>
              <a:rPr lang="en-US" dirty="0"/>
              <a:t>DRFZ Berlin</a:t>
            </a:r>
          </a:p>
        </p:txBody>
      </p:sp>
    </p:spTree>
    <p:extLst>
      <p:ext uri="{BB962C8B-B14F-4D97-AF65-F5344CB8AC3E}">
        <p14:creationId xmlns:p14="http://schemas.microsoft.com/office/powerpoint/2010/main" val="299561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5A311-B4AB-D54E-9C9C-28199D579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U-matrix of SOM done on other datasets (</a:t>
            </a:r>
            <a:r>
              <a:rPr lang="en-US" dirty="0" err="1"/>
              <a:t>eg.</a:t>
            </a:r>
            <a:r>
              <a:rPr lang="en-US" dirty="0"/>
              <a:t> wanderlust)</a:t>
            </a:r>
          </a:p>
        </p:txBody>
      </p:sp>
    </p:spTree>
    <p:extLst>
      <p:ext uri="{BB962C8B-B14F-4D97-AF65-F5344CB8AC3E}">
        <p14:creationId xmlns:p14="http://schemas.microsoft.com/office/powerpoint/2010/main" val="4270492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DCCBF-2853-3B43-B1DB-BE96AC6B7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Leave-one-out U matrix computation with max() and mean() of all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E8E8E-E96D-6D4F-8589-507381646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244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171AF-7E3F-3F42-B12F-BED8B7246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Re-make U matrix with Chebyshev distance (max of the distances)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37F8A-3B73-8643-B844-2C07D7572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338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06EBA-BCB5-C946-8D5B-D41BBDBC9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KNN with K of 8 compared to actual Moore neighborhood: color map by identity concordance </a:t>
            </a:r>
            <a:r>
              <a:rPr lang="en-US" dirty="0" err="1"/>
              <a:t>hyp</a:t>
            </a:r>
            <a:r>
              <a:rPr lang="en-US" dirty="0"/>
              <a:t> = folds exist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0FE97-25C3-6940-B396-D582DFDB4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09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6AEA4-B940-1740-A3B1-B9B697EC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U-Matrix visualizations reveal dataset complexity in a manner much different than t-SNE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5A388A-5BF0-9941-865D-97B075F7A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03" y="1325563"/>
            <a:ext cx="380528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5C1028-0F9B-054C-8FB7-40BF00767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350" y="1348581"/>
            <a:ext cx="3805280" cy="2743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DD689E-C15A-ED4D-B25C-1BF896EA8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03" y="4114800"/>
            <a:ext cx="3805280" cy="2743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CEF2A88-E1C9-F84B-B5A6-A3053D27D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5913" y="4114800"/>
            <a:ext cx="3813717" cy="27432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7052B58-E06A-2043-983F-F4E0A3A23EC5}"/>
              </a:ext>
            </a:extLst>
          </p:cNvPr>
          <p:cNvSpPr txBox="1"/>
          <p:nvPr/>
        </p:nvSpPr>
        <p:spPr>
          <a:xfrm>
            <a:off x="-24076" y="2720181"/>
            <a:ext cx="9187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x 10</a:t>
            </a:r>
          </a:p>
          <a:p>
            <a:r>
              <a:rPr lang="en-US" dirty="0"/>
              <a:t>(Flow-</a:t>
            </a:r>
          </a:p>
          <a:p>
            <a:r>
              <a:rPr lang="en-US" dirty="0"/>
              <a:t>SOM</a:t>
            </a:r>
          </a:p>
          <a:p>
            <a:r>
              <a:rPr lang="en-US" dirty="0"/>
              <a:t>default)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F1D33A6-0A28-904A-8B5E-84A40A2B2149}"/>
              </a:ext>
            </a:extLst>
          </p:cNvPr>
          <p:cNvSpPr txBox="1"/>
          <p:nvPr/>
        </p:nvSpPr>
        <p:spPr>
          <a:xfrm>
            <a:off x="7321891" y="3557878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 x 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6D1DC4-BB58-3643-B888-E581B449EE4A}"/>
              </a:ext>
            </a:extLst>
          </p:cNvPr>
          <p:cNvSpPr txBox="1"/>
          <p:nvPr/>
        </p:nvSpPr>
        <p:spPr>
          <a:xfrm>
            <a:off x="36710" y="6324096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x 50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B4E0E5-A0A9-394C-90E7-6A5CCD7E9467}"/>
              </a:ext>
            </a:extLst>
          </p:cNvPr>
          <p:cNvSpPr txBox="1"/>
          <p:nvPr/>
        </p:nvSpPr>
        <p:spPr>
          <a:xfrm>
            <a:off x="7303647" y="6324096"/>
            <a:ext cx="109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 x 100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7463081-A0CF-6249-8A04-9DAC63384A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9818" y="1553922"/>
            <a:ext cx="4012182" cy="396187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1618802-3F5F-594C-BC44-EF953FCBBEBC}"/>
              </a:ext>
            </a:extLst>
          </p:cNvPr>
          <p:cNvSpPr txBox="1"/>
          <p:nvPr/>
        </p:nvSpPr>
        <p:spPr>
          <a:xfrm>
            <a:off x="9835140" y="1261189"/>
            <a:ext cx="1161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t-SNE map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8F86A2F-C9DA-6D42-8255-7FB546329EAF}"/>
              </a:ext>
            </a:extLst>
          </p:cNvPr>
          <p:cNvSpPr txBox="1"/>
          <p:nvPr/>
        </p:nvSpPr>
        <p:spPr>
          <a:xfrm>
            <a:off x="8923866" y="5657671"/>
            <a:ext cx="27081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type: Mass cytometry</a:t>
            </a:r>
          </a:p>
          <a:p>
            <a:r>
              <a:rPr lang="en-US" dirty="0"/>
              <a:t>Dims: 42, surface markers  </a:t>
            </a:r>
          </a:p>
          <a:p>
            <a:r>
              <a:rPr lang="en-US" dirty="0"/>
              <a:t>Cell type: PBMCs</a:t>
            </a:r>
          </a:p>
          <a:p>
            <a:r>
              <a:rPr lang="en-US" dirty="0"/>
              <a:t>Cells: 100,000</a:t>
            </a:r>
          </a:p>
        </p:txBody>
      </p:sp>
    </p:spTree>
    <p:extLst>
      <p:ext uri="{BB962C8B-B14F-4D97-AF65-F5344CB8AC3E}">
        <p14:creationId xmlns:p14="http://schemas.microsoft.com/office/powerpoint/2010/main" val="3941832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5053A-105C-8340-A708-461932B7B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The majority of the SOM is populated with at least one cell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BEDFF6-293E-A742-B0FF-3410984B8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133" y="2000071"/>
            <a:ext cx="36576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27B45F-8B5C-3D43-B192-FFA017E9D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2000071"/>
            <a:ext cx="3657600" cy="3657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D73762-8210-CB4A-BE1D-D9DB896C0E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00071"/>
            <a:ext cx="3657600" cy="3657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0334DD0-4270-9B4E-A1A6-BB089D32C189}"/>
              </a:ext>
            </a:extLst>
          </p:cNvPr>
          <p:cNvSpPr txBox="1"/>
          <p:nvPr/>
        </p:nvSpPr>
        <p:spPr>
          <a:xfrm>
            <a:off x="9297619" y="5657671"/>
            <a:ext cx="27081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type: Mass cytometry</a:t>
            </a:r>
          </a:p>
          <a:p>
            <a:r>
              <a:rPr lang="en-US" dirty="0"/>
              <a:t>Dims: 42, surface markers  </a:t>
            </a:r>
          </a:p>
          <a:p>
            <a:r>
              <a:rPr lang="en-US" dirty="0"/>
              <a:t>Cell type: PBMCs</a:t>
            </a:r>
          </a:p>
          <a:p>
            <a:r>
              <a:rPr lang="en-US" dirty="0"/>
              <a:t>Cells: 100,000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4C1DAD-E7E9-D84D-820D-3054D029208B}"/>
              </a:ext>
            </a:extLst>
          </p:cNvPr>
          <p:cNvSpPr txBox="1"/>
          <p:nvPr/>
        </p:nvSpPr>
        <p:spPr>
          <a:xfrm>
            <a:off x="1134533" y="1551023"/>
            <a:ext cx="1017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A82CB5-32A8-BE4D-A521-C53827EB21FB}"/>
              </a:ext>
            </a:extLst>
          </p:cNvPr>
          <p:cNvSpPr txBox="1"/>
          <p:nvPr/>
        </p:nvSpPr>
        <p:spPr>
          <a:xfrm>
            <a:off x="5470668" y="1551023"/>
            <a:ext cx="1250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Abundance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B38F95-A4C4-CE4A-8E0D-7AE8E8299693}"/>
              </a:ext>
            </a:extLst>
          </p:cNvPr>
          <p:cNvSpPr txBox="1"/>
          <p:nvPr/>
        </p:nvSpPr>
        <p:spPr>
          <a:xfrm>
            <a:off x="8726557" y="1539041"/>
            <a:ext cx="2833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0-1 </a:t>
            </a:r>
            <a:r>
              <a:rPr lang="en-US" dirty="0" err="1"/>
              <a:t>Thresholded</a:t>
            </a:r>
            <a:r>
              <a:rPr lang="en-US" dirty="0"/>
              <a:t> Abundance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A04B8E-EB71-1041-9C2D-7B49EA2E1EE4}"/>
              </a:ext>
            </a:extLst>
          </p:cNvPr>
          <p:cNvSpPr txBox="1"/>
          <p:nvPr/>
        </p:nvSpPr>
        <p:spPr>
          <a:xfrm>
            <a:off x="0" y="5737387"/>
            <a:ext cx="2059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 size: 100 x 100</a:t>
            </a:r>
          </a:p>
        </p:txBody>
      </p:sp>
    </p:spTree>
    <p:extLst>
      <p:ext uri="{BB962C8B-B14F-4D97-AF65-F5344CB8AC3E}">
        <p14:creationId xmlns:p14="http://schemas.microsoft.com/office/powerpoint/2010/main" val="3360264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5867-3EFD-C440-83C0-3BE5692A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Marker expression patterns are concordant with the U-Matrix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6590B7-23D2-3B47-8302-941273A42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867" y="1983137"/>
            <a:ext cx="1828800" cy="1828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3DCB5E-D16C-0844-954D-596601579551}"/>
              </a:ext>
            </a:extLst>
          </p:cNvPr>
          <p:cNvSpPr txBox="1"/>
          <p:nvPr/>
        </p:nvSpPr>
        <p:spPr>
          <a:xfrm>
            <a:off x="1117600" y="1625600"/>
            <a:ext cx="1004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B44FB6-DD8B-D94A-8061-553BB5E97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400" y="1994932"/>
            <a:ext cx="1828800" cy="1828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ED821E-2EF0-8F41-98E6-15FA8359FE00}"/>
              </a:ext>
            </a:extLst>
          </p:cNvPr>
          <p:cNvSpPr txBox="1"/>
          <p:nvPr/>
        </p:nvSpPr>
        <p:spPr>
          <a:xfrm>
            <a:off x="3358355" y="161380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95FC83-0713-CF49-B392-8121ED85CD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8931" y="1983137"/>
            <a:ext cx="1828800" cy="1828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7CEC75-9990-0F49-8074-B6E277A8FAF9}"/>
              </a:ext>
            </a:extLst>
          </p:cNvPr>
          <p:cNvSpPr txBox="1"/>
          <p:nvPr/>
        </p:nvSpPr>
        <p:spPr>
          <a:xfrm>
            <a:off x="5600929" y="161380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CD16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71E8E8-A6EB-B34B-8258-F22794E1E3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0215" y="1994932"/>
            <a:ext cx="1828800" cy="18288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91653B0-24DA-3546-A56E-C03F03EDE67B}"/>
              </a:ext>
            </a:extLst>
          </p:cNvPr>
          <p:cNvSpPr txBox="1"/>
          <p:nvPr/>
        </p:nvSpPr>
        <p:spPr>
          <a:xfrm>
            <a:off x="7702213" y="1613805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CD3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C1995EE-5F2D-2247-A327-724458911A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6592" y="1994932"/>
            <a:ext cx="18288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17529C1-CFF6-9C47-896E-8832EE09F6A6}"/>
              </a:ext>
            </a:extLst>
          </p:cNvPr>
          <p:cNvSpPr txBox="1"/>
          <p:nvPr/>
        </p:nvSpPr>
        <p:spPr>
          <a:xfrm>
            <a:off x="9897100" y="1613805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CD4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8606150-AFB5-D843-8DEF-8AF94D6031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5867" y="4508141"/>
            <a:ext cx="1828800" cy="18288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EBA83FC-494B-1648-AF0E-95971B6A2BAC}"/>
              </a:ext>
            </a:extLst>
          </p:cNvPr>
          <p:cNvSpPr txBox="1"/>
          <p:nvPr/>
        </p:nvSpPr>
        <p:spPr>
          <a:xfrm>
            <a:off x="1336153" y="4119425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CD8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8425F5F-0B75-4A41-877E-FA8A49BE74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46400" y="4512904"/>
            <a:ext cx="1828800" cy="18288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0293C50-02E4-B648-82FC-0493D7575108}"/>
              </a:ext>
            </a:extLst>
          </p:cNvPr>
          <p:cNvSpPr txBox="1"/>
          <p:nvPr/>
        </p:nvSpPr>
        <p:spPr>
          <a:xfrm>
            <a:off x="3482777" y="4119425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CD11c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C9F7B59-A6AE-A846-9121-6C2AE3870E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28931" y="4529421"/>
            <a:ext cx="1828800" cy="18288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4E05C75-9258-5648-8DED-D8BEC8889D20}"/>
              </a:ext>
            </a:extLst>
          </p:cNvPr>
          <p:cNvSpPr txBox="1"/>
          <p:nvPr/>
        </p:nvSpPr>
        <p:spPr>
          <a:xfrm>
            <a:off x="5600929" y="4119425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CD7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A03500B-E2CA-7B41-8175-226F3C18025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28395" y="4529421"/>
            <a:ext cx="1828800" cy="18288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3B257EF-3181-5A44-B155-7DADF5FCF319}"/>
              </a:ext>
            </a:extLst>
          </p:cNvPr>
          <p:cNvSpPr txBox="1"/>
          <p:nvPr/>
        </p:nvSpPr>
        <p:spPr>
          <a:xfrm>
            <a:off x="7702213" y="413880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CD56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D5C66A4-EEA8-B84D-A3E8-E19C69924D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27859" y="4508141"/>
            <a:ext cx="1828800" cy="18288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3323329-6E16-9F42-A198-C5B363881756}"/>
              </a:ext>
            </a:extLst>
          </p:cNvPr>
          <p:cNvSpPr txBox="1"/>
          <p:nvPr/>
        </p:nvSpPr>
        <p:spPr>
          <a:xfrm>
            <a:off x="9780081" y="411942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CD20</a:t>
            </a:r>
          </a:p>
        </p:txBody>
      </p:sp>
    </p:spTree>
    <p:extLst>
      <p:ext uri="{BB962C8B-B14F-4D97-AF65-F5344CB8AC3E}">
        <p14:creationId xmlns:p14="http://schemas.microsoft.com/office/powerpoint/2010/main" val="1190762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90A2B-184D-8741-8BA7-D5B1FD218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SOM vs t-SNE: colors of marker expression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68A448-B9C9-2A4A-8CC4-6A7B4038C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83137"/>
            <a:ext cx="1828800" cy="1828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ED468B-93FB-6A4B-9196-6ECFAC022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931" y="1983137"/>
            <a:ext cx="1828800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D2E496-5D74-7D4D-A2E5-55537FEE4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5662" y="1983137"/>
            <a:ext cx="1828800" cy="1828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1BB047-D87B-4E48-917D-85C1A1396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4526" y="2013092"/>
            <a:ext cx="1828800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29AC91-B574-B54B-A791-503C83C481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13390" y="2013092"/>
            <a:ext cx="1828800" cy="1828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702E73-21FD-104B-A72A-63B4886BCE65}"/>
              </a:ext>
            </a:extLst>
          </p:cNvPr>
          <p:cNvSpPr txBox="1"/>
          <p:nvPr/>
        </p:nvSpPr>
        <p:spPr>
          <a:xfrm>
            <a:off x="1410198" y="148466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35B85E-CFBC-674B-A2C8-B2245DA73161}"/>
              </a:ext>
            </a:extLst>
          </p:cNvPr>
          <p:cNvSpPr txBox="1"/>
          <p:nvPr/>
        </p:nvSpPr>
        <p:spPr>
          <a:xfrm>
            <a:off x="3450396" y="148466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19FE51-2433-4C4A-8409-8B35330F649A}"/>
              </a:ext>
            </a:extLst>
          </p:cNvPr>
          <p:cNvSpPr txBox="1"/>
          <p:nvPr/>
        </p:nvSpPr>
        <p:spPr>
          <a:xfrm>
            <a:off x="5786170" y="1484661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2CBF3F-51C0-304C-AAC3-C73B94507441}"/>
              </a:ext>
            </a:extLst>
          </p:cNvPr>
          <p:cNvSpPr txBox="1"/>
          <p:nvPr/>
        </p:nvSpPr>
        <p:spPr>
          <a:xfrm>
            <a:off x="8165034" y="1484661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A06D10-66D7-684E-B833-C9097701DBC2}"/>
              </a:ext>
            </a:extLst>
          </p:cNvPr>
          <p:cNvSpPr txBox="1"/>
          <p:nvPr/>
        </p:nvSpPr>
        <p:spPr>
          <a:xfrm>
            <a:off x="10543898" y="1484661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IgA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0AACF6-AFC7-3B45-AE07-08C11C4878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7523" y="4277783"/>
            <a:ext cx="1969477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564DA3-E366-2E4C-816A-951AF55546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83673" y="4368942"/>
            <a:ext cx="1934415" cy="18288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479B82B-9883-2B44-A192-F637919285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0047" y="4368942"/>
            <a:ext cx="1934415" cy="18288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C9986A9-2B16-7442-9800-CDAA093B4B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68425" y="4368942"/>
            <a:ext cx="1961002" cy="18288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E8638DEE-07B8-2B4C-8CE4-4CC6B733F70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03582" y="4277783"/>
            <a:ext cx="1978429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17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8B606-6838-9443-A59A-5234DEFE3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U-matrix visualization with alternate distance and neighbor aggregation functions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13D338-DE50-1D40-9334-D947C9FB3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8189" y="2819400"/>
            <a:ext cx="3017520" cy="30175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D29E64-C39E-C444-9080-53B3ED1B76A9}"/>
              </a:ext>
            </a:extLst>
          </p:cNvPr>
          <p:cNvSpPr txBox="1"/>
          <p:nvPr/>
        </p:nvSpPr>
        <p:spPr>
          <a:xfrm>
            <a:off x="9992353" y="2450068"/>
            <a:ext cx="1643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Chebyshev max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93D46B-51BE-AF44-9ACA-EBD0DE55A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936" y="2819400"/>
            <a:ext cx="3017520" cy="30175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F074D2-3EBA-664A-AE04-C6BD2D5D158D}"/>
              </a:ext>
            </a:extLst>
          </p:cNvPr>
          <p:cNvSpPr txBox="1"/>
          <p:nvPr/>
        </p:nvSpPr>
        <p:spPr>
          <a:xfrm>
            <a:off x="6663189" y="2450068"/>
            <a:ext cx="1783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Chebyshev mean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DB9DD6-092B-3040-B9FE-5A10EEF326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26" y="2819400"/>
            <a:ext cx="3017520" cy="30175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8C47B82-6242-184F-A2E2-5A3DAD7D5DBF}"/>
              </a:ext>
            </a:extLst>
          </p:cNvPr>
          <p:cNvSpPr txBox="1"/>
          <p:nvPr/>
        </p:nvSpPr>
        <p:spPr>
          <a:xfrm>
            <a:off x="3740856" y="2450068"/>
            <a:ext cx="153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Euclidean max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217589-B47D-BC43-8172-37743C7D428B}"/>
              </a:ext>
            </a:extLst>
          </p:cNvPr>
          <p:cNvSpPr txBox="1"/>
          <p:nvPr/>
        </p:nvSpPr>
        <p:spPr>
          <a:xfrm>
            <a:off x="883740" y="2450068"/>
            <a:ext cx="1677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Euclidean mean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151ACE8-3CAE-EB4D-A7C4-CA4185676C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0744" y="2819400"/>
            <a:ext cx="301752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120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90CCB-A5B3-354B-9220-78D69E86A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91548"/>
            <a:ext cx="12192000" cy="1325563"/>
          </a:xfrm>
        </p:spPr>
        <p:txBody>
          <a:bodyPr/>
          <a:lstStyle/>
          <a:p>
            <a:r>
              <a:rPr lang="en-US" dirty="0"/>
              <a:t>Color of U-Matrix by identity of the meta-clusters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51E704-7765-284B-9C45-5BC3D48B9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17" y="1034015"/>
            <a:ext cx="2743200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781239-6B61-084D-9481-8A63400CA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234" y="1034015"/>
            <a:ext cx="2743200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4915F4-7726-F34E-8A19-E2272523A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7338" y="1034015"/>
            <a:ext cx="2743200" cy="274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51D6D5-92A1-4845-9978-C4A25B1A3F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9442" y="1034015"/>
            <a:ext cx="2743200" cy="2743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C5D192-444F-8B46-B6CB-D47B374757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17" y="4114800"/>
            <a:ext cx="2743200" cy="2743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37E209-BB74-234C-BB4D-C80C0D0431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5234" y="4114800"/>
            <a:ext cx="2743200" cy="2743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137DA11-AA27-E84E-9035-8862A09925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77338" y="4114800"/>
            <a:ext cx="2743200" cy="2743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594D044-E805-B142-A069-FE0D1ADA71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99442" y="4114800"/>
            <a:ext cx="2743200" cy="27432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4270463-B1DE-1D46-8AD7-5941E46F1FA1}"/>
              </a:ext>
            </a:extLst>
          </p:cNvPr>
          <p:cNvSpPr txBox="1"/>
          <p:nvPr/>
        </p:nvSpPr>
        <p:spPr>
          <a:xfrm>
            <a:off x="848139" y="696430"/>
            <a:ext cx="1004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655F13-BC93-AB4D-98FD-B87329339BD5}"/>
              </a:ext>
            </a:extLst>
          </p:cNvPr>
          <p:cNvSpPr txBox="1"/>
          <p:nvPr/>
        </p:nvSpPr>
        <p:spPr>
          <a:xfrm>
            <a:off x="3697356" y="664683"/>
            <a:ext cx="1070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 clusters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10A66F-3924-2443-92C9-54F4A1805D9A}"/>
              </a:ext>
            </a:extLst>
          </p:cNvPr>
          <p:cNvSpPr txBox="1"/>
          <p:nvPr/>
        </p:nvSpPr>
        <p:spPr>
          <a:xfrm>
            <a:off x="9649267" y="664683"/>
            <a:ext cx="1187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clusters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0F4FC0-F1B2-5D42-A47F-2BED393A8E91}"/>
              </a:ext>
            </a:extLst>
          </p:cNvPr>
          <p:cNvSpPr txBox="1"/>
          <p:nvPr/>
        </p:nvSpPr>
        <p:spPr>
          <a:xfrm>
            <a:off x="6679926" y="680557"/>
            <a:ext cx="1070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clusters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060007-12C8-7445-9549-FB57CA16AB22}"/>
              </a:ext>
            </a:extLst>
          </p:cNvPr>
          <p:cNvSpPr txBox="1"/>
          <p:nvPr/>
        </p:nvSpPr>
        <p:spPr>
          <a:xfrm>
            <a:off x="775251" y="3772319"/>
            <a:ext cx="1187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 clusters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611A0F-A8A7-5546-AD62-4852534CC97C}"/>
              </a:ext>
            </a:extLst>
          </p:cNvPr>
          <p:cNvSpPr txBox="1"/>
          <p:nvPr/>
        </p:nvSpPr>
        <p:spPr>
          <a:xfrm>
            <a:off x="3697355" y="3777215"/>
            <a:ext cx="1187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clusters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792328C-072C-984F-83CD-DED6E22F0E06}"/>
              </a:ext>
            </a:extLst>
          </p:cNvPr>
          <p:cNvSpPr txBox="1"/>
          <p:nvPr/>
        </p:nvSpPr>
        <p:spPr>
          <a:xfrm>
            <a:off x="6546571" y="3780327"/>
            <a:ext cx="1304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 clusters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EFE8D7-C1C7-1D49-8202-028A4264B342}"/>
              </a:ext>
            </a:extLst>
          </p:cNvPr>
          <p:cNvSpPr txBox="1"/>
          <p:nvPr/>
        </p:nvSpPr>
        <p:spPr>
          <a:xfrm>
            <a:off x="9649267" y="3777215"/>
            <a:ext cx="1304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500 clusters</a:t>
            </a:r>
          </a:p>
        </p:txBody>
      </p:sp>
    </p:spTree>
    <p:extLst>
      <p:ext uri="{BB962C8B-B14F-4D97-AF65-F5344CB8AC3E}">
        <p14:creationId xmlns:p14="http://schemas.microsoft.com/office/powerpoint/2010/main" val="3584993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1F0FD-E123-A046-B962-2884338D6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80" y="-228254"/>
            <a:ext cx="11353800" cy="1325563"/>
          </a:xfrm>
        </p:spPr>
        <p:txBody>
          <a:bodyPr/>
          <a:lstStyle/>
          <a:p>
            <a:r>
              <a:rPr lang="en-US" dirty="0"/>
              <a:t>U-Matrix versus KNN-density estimation for SOM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FF0DB9-95A1-D84A-A96D-8C031E93B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4" y="1150317"/>
            <a:ext cx="2743200" cy="2743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B3909E-766C-6340-871B-77F5E2FF0CD1}"/>
              </a:ext>
            </a:extLst>
          </p:cNvPr>
          <p:cNvSpPr txBox="1"/>
          <p:nvPr/>
        </p:nvSpPr>
        <p:spPr>
          <a:xfrm>
            <a:off x="820444" y="780985"/>
            <a:ext cx="1004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6121EC-4348-644D-ADC8-04C681B50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357" y="1150317"/>
            <a:ext cx="2743200" cy="274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7DB6D8-C086-9146-8661-DC5D4C956015}"/>
              </a:ext>
            </a:extLst>
          </p:cNvPr>
          <p:cNvSpPr txBox="1"/>
          <p:nvPr/>
        </p:nvSpPr>
        <p:spPr>
          <a:xfrm>
            <a:off x="3826512" y="780985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F4F4887-6022-A846-9200-4F29C93C9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6680" y="1150317"/>
            <a:ext cx="2743200" cy="2743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CBB4D58-E329-9444-9E9B-A2D77D30FEBD}"/>
              </a:ext>
            </a:extLst>
          </p:cNvPr>
          <p:cNvSpPr txBox="1"/>
          <p:nvPr/>
        </p:nvSpPr>
        <p:spPr>
          <a:xfrm>
            <a:off x="6758716" y="780985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10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5F088F-F7FC-5842-9079-774BF78D9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600" y="1150317"/>
            <a:ext cx="2743200" cy="27432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AA653B1-741F-2E42-BB9F-83982CE72AF9}"/>
              </a:ext>
            </a:extLst>
          </p:cNvPr>
          <p:cNvSpPr txBox="1"/>
          <p:nvPr/>
        </p:nvSpPr>
        <p:spPr>
          <a:xfrm>
            <a:off x="9557135" y="780985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50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AFAABCC-83F1-4B41-90AB-4FA1C8E9B7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034" y="4114800"/>
            <a:ext cx="2743200" cy="27432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F9D4331-B125-A449-8F86-D1026A07FD1E}"/>
              </a:ext>
            </a:extLst>
          </p:cNvPr>
          <p:cNvSpPr txBox="1"/>
          <p:nvPr/>
        </p:nvSpPr>
        <p:spPr>
          <a:xfrm>
            <a:off x="807963" y="3816869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100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A9D9B74-4172-BE4E-AD9F-DF35CD93CC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7357" y="4114800"/>
            <a:ext cx="2743200" cy="27432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A9AFC7F-2918-274A-8E96-10C325C5307F}"/>
              </a:ext>
            </a:extLst>
          </p:cNvPr>
          <p:cNvSpPr txBox="1"/>
          <p:nvPr/>
        </p:nvSpPr>
        <p:spPr>
          <a:xfrm>
            <a:off x="3637614" y="3800993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200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2E729CA-BB79-5442-AB36-196F9BADCC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6680" y="4114800"/>
            <a:ext cx="2743200" cy="27432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A6FEC01-E669-2344-9328-4123418DDB5B}"/>
              </a:ext>
            </a:extLst>
          </p:cNvPr>
          <p:cNvSpPr txBox="1"/>
          <p:nvPr/>
        </p:nvSpPr>
        <p:spPr>
          <a:xfrm>
            <a:off x="6603278" y="3800993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500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31BC370-4CA6-6C4E-93DD-9CCA46C82C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10600" y="4130569"/>
            <a:ext cx="2743200" cy="27432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44607D9-141C-1749-9225-4FADB209B38F}"/>
              </a:ext>
            </a:extLst>
          </p:cNvPr>
          <p:cNvSpPr txBox="1"/>
          <p:nvPr/>
        </p:nvSpPr>
        <p:spPr>
          <a:xfrm>
            <a:off x="9479755" y="3827377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1000</a:t>
            </a:r>
          </a:p>
        </p:txBody>
      </p:sp>
    </p:spTree>
    <p:extLst>
      <p:ext uri="{BB962C8B-B14F-4D97-AF65-F5344CB8AC3E}">
        <p14:creationId xmlns:p14="http://schemas.microsoft.com/office/powerpoint/2010/main" val="2056072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D2E3A-AC90-3B45-A7B4-AEA9A55D3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/>
              <a:t>U-matrix fidelity: detecting topology of the SOM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51052A-A01F-AE43-8781-8D24E4FEA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933" y="1879600"/>
            <a:ext cx="4978400" cy="4978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DEB1C8-DB92-6145-AA9D-9B97B0835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133" y="1849620"/>
            <a:ext cx="5029200" cy="5029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E1BE15-82B8-064C-BD32-76441DE5B6D6}"/>
              </a:ext>
            </a:extLst>
          </p:cNvPr>
          <p:cNvSpPr txBox="1"/>
          <p:nvPr/>
        </p:nvSpPr>
        <p:spPr>
          <a:xfrm>
            <a:off x="2878666" y="1510268"/>
            <a:ext cx="1004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EE344C-9926-6944-92B2-5C4A76632BDB}"/>
              </a:ext>
            </a:extLst>
          </p:cNvPr>
          <p:cNvSpPr txBox="1"/>
          <p:nvPr/>
        </p:nvSpPr>
        <p:spPr>
          <a:xfrm>
            <a:off x="6708260" y="1233269"/>
            <a:ext cx="42449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Similarity of Outer Moore Neighborhood vs</a:t>
            </a:r>
          </a:p>
          <a:p>
            <a:r>
              <a:rPr lang="en-US" dirty="0"/>
              <a:t>KNN with K of 8</a:t>
            </a:r>
          </a:p>
        </p:txBody>
      </p:sp>
    </p:spTree>
    <p:extLst>
      <p:ext uri="{BB962C8B-B14F-4D97-AF65-F5344CB8AC3E}">
        <p14:creationId xmlns:p14="http://schemas.microsoft.com/office/powerpoint/2010/main" val="598483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1133</TotalTime>
  <Words>299</Words>
  <Application>Microsoft Macintosh PowerPoint</Application>
  <PresentationFormat>Widescreen</PresentationFormat>
  <Paragraphs>76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The use of large self-organizing maps for mass cytometry data analysis</vt:lpstr>
      <vt:lpstr>U-Matrix visualizations reveal dataset complexity in a manner much different than t-SNE</vt:lpstr>
      <vt:lpstr>The majority of the SOM is populated with at least one cell</vt:lpstr>
      <vt:lpstr>Marker expression patterns are concordant with the U-Matrix</vt:lpstr>
      <vt:lpstr>SOM vs t-SNE: colors of marker expression</vt:lpstr>
      <vt:lpstr>U-matrix visualization with alternate distance and neighbor aggregation functions</vt:lpstr>
      <vt:lpstr>Color of U-Matrix by identity of the meta-clusters</vt:lpstr>
      <vt:lpstr>U-Matrix versus KNN-density estimation for SOM</vt:lpstr>
      <vt:lpstr>U-matrix fidelity: detecting topology of the SOM</vt:lpstr>
      <vt:lpstr>U-matrix of SOM done on other datasets (eg. wanderlust)</vt:lpstr>
      <vt:lpstr>Leave-one-out U matrix computation with max() and mean() of all matrices</vt:lpstr>
      <vt:lpstr>Re-make U matrix with Chebyshev distance (max of the distances)</vt:lpstr>
      <vt:lpstr>KNN with K of 8 compared to actual Moore neighborhood: color map by identity concordance hyp = folds exist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 organizing map variants applied to mass cytometry data</dc:title>
  <dc:creator>Tyler Burns</dc:creator>
  <cp:lastModifiedBy>Tyler Burns</cp:lastModifiedBy>
  <cp:revision>120</cp:revision>
  <dcterms:created xsi:type="dcterms:W3CDTF">2018-06-19T08:19:24Z</dcterms:created>
  <dcterms:modified xsi:type="dcterms:W3CDTF">2018-06-22T13:42:31Z</dcterms:modified>
</cp:coreProperties>
</file>

<file path=docProps/thumbnail.jpeg>
</file>